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media/image15.svg" ContentType="image/svg+xml"/>
  <Override PartName="/ppt/media/image17.svg" ContentType="image/svg+xml"/>
  <Override PartName="/ppt/media/image2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4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454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image" Target="../media/image8.svg"/><Relationship Id="rId12" Type="http://schemas.openxmlformats.org/officeDocument/2006/relationships/image" Target="../media/image3.png"/><Relationship Id="rId11" Type="http://schemas.openxmlformats.org/officeDocument/2006/relationships/tags" Target="../tags/tag66.xml"/><Relationship Id="rId10" Type="http://schemas.openxmlformats.org/officeDocument/2006/relationships/image" Target="../media/image7.sv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7" Type="http://schemas.openxmlformats.org/officeDocument/2006/relationships/tags" Target="../tags/tag234.xml"/><Relationship Id="rId16" Type="http://schemas.openxmlformats.org/officeDocument/2006/relationships/tags" Target="../tags/tag233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7" Type="http://schemas.openxmlformats.org/officeDocument/2006/relationships/tags" Target="../tags/tag250.xml"/><Relationship Id="rId16" Type="http://schemas.openxmlformats.org/officeDocument/2006/relationships/tags" Target="../tags/tag249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7" Type="http://schemas.openxmlformats.org/officeDocument/2006/relationships/tags" Target="../tags/tag266.xml"/><Relationship Id="rId16" Type="http://schemas.openxmlformats.org/officeDocument/2006/relationships/tags" Target="../tags/tag265.xml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44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6386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6387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"/>
          <p:cNvSpPr txBox="1">
            <a:spLocks noGrp="1"/>
          </p:cNvSpPr>
          <p:nvPr>
            <p:ph type="title" idx="16388" hasCustomPrompt="1"/>
            <p:custDataLst>
              <p:tags r:id="rId10"/>
            </p:custDataLst>
          </p:nvPr>
        </p:nvSpPr>
        <p:spPr>
          <a:xfrm>
            <a:off x="1016000" y="3530600"/>
            <a:ext cx="6352117" cy="15240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单击此处添加章节标题</a:t>
            </a:r>
            <a:endParaRPr>
              <a:sym typeface="+mn-ea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16000" y="1905000"/>
            <a:ext cx="1527175" cy="152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01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6386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6387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14" name="图形 1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15" name="图形 16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17" name="Subtitle 16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8" name="标题"/>
          <p:cNvSpPr txBox="1">
            <a:spLocks noGrp="1"/>
          </p:cNvSpPr>
          <p:nvPr>
            <p:ph type="title" idx="16388" hasCustomPrompt="1"/>
            <p:custDataLst>
              <p:tags r:id="rId15"/>
            </p:custDataLst>
          </p:nvPr>
        </p:nvSpPr>
        <p:spPr>
          <a:xfrm>
            <a:off x="3364089" y="3175000"/>
            <a:ext cx="5451122" cy="10160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4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谢谢观看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6736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4328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705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705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858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858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705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858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858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1727200" y="2082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5486400" y="2082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245600" y="2082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20828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4483100" y="20828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44704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343900" y="20828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83312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3312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2860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7940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708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4216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2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9144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18288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2860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09600" y="36576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81050" y="38608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574800" y="35052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574800" y="39624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334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81050" y="5537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574800" y="51816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574800" y="56388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473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3340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9194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1625600" y="22606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873250" y="2565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4292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5486400" y="22606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5734050" y="2565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4704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4470400" y="4292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9347200" y="22606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9594850" y="2565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83312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8331200" y="4292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701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822960" y="1915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16002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1082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822960" y="36423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1778000" y="33274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1778000" y="38354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1562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822960" y="53695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778000" y="50546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778000" y="55626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19" name="图形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2145771" y="1981200"/>
            <a:ext cx="7875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387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16388" hasCustomPrompt="1"/>
            <p:custDataLst>
              <p:tags r:id="rId15"/>
            </p:custDataLst>
          </p:nvPr>
        </p:nvSpPr>
        <p:spPr>
          <a:xfrm>
            <a:off x="1903677" y="2489200"/>
            <a:ext cx="8384646" cy="18796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单击此处添加文档标题</a:t>
            </a:r>
            <a:endParaRPr dirty="0">
              <a:sym typeface="+mn-ea"/>
            </a:endParaRPr>
          </a:p>
        </p:txBody>
      </p:sp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4812859" y="4419600"/>
            <a:ext cx="2540882" cy="5334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BY WPS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tags" Target="../tags/tag274.xml"/><Relationship Id="rId31" Type="http://schemas.openxmlformats.org/officeDocument/2006/relationships/tags" Target="../tags/tag273.xml"/><Relationship Id="rId30" Type="http://schemas.openxmlformats.org/officeDocument/2006/relationships/tags" Target="../tags/tag272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271.xml"/><Relationship Id="rId28" Type="http://schemas.openxmlformats.org/officeDocument/2006/relationships/tags" Target="../tags/tag270.xml"/><Relationship Id="rId27" Type="http://schemas.openxmlformats.org/officeDocument/2006/relationships/tags" Target="../tags/tag269.xml"/><Relationship Id="rId26" Type="http://schemas.openxmlformats.org/officeDocument/2006/relationships/tags" Target="../tags/tag268.xml"/><Relationship Id="rId25" Type="http://schemas.openxmlformats.org/officeDocument/2006/relationships/tags" Target="../tags/tag267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25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26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2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28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3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image" Target="../media/image19.png"/><Relationship Id="rId2" Type="http://schemas.openxmlformats.org/officeDocument/2006/relationships/tags" Target="../tags/tag367.xml"/><Relationship Id="rId14" Type="http://schemas.openxmlformats.org/officeDocument/2006/relationships/slideLayout" Target="../slideLayouts/slideLayout19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tags" Target="../tags/tag36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5" Type="http://schemas.openxmlformats.org/officeDocument/2006/relationships/slideLayout" Target="../slideLayouts/slideLayout20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7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image" Target="../media/image10.png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3" Type="http://schemas.openxmlformats.org/officeDocument/2006/relationships/image" Target="../media/image9.png"/><Relationship Id="rId2" Type="http://schemas.openxmlformats.org/officeDocument/2006/relationships/tags" Target="../tags/tag396.xml"/><Relationship Id="rId15" Type="http://schemas.openxmlformats.org/officeDocument/2006/relationships/slideLayout" Target="../slideLayouts/slideLayout21.xml"/><Relationship Id="rId14" Type="http://schemas.openxmlformats.org/officeDocument/2006/relationships/tags" Target="../tags/tag405.xml"/><Relationship Id="rId13" Type="http://schemas.openxmlformats.org/officeDocument/2006/relationships/tags" Target="../tags/tag404.xml"/><Relationship Id="rId12" Type="http://schemas.openxmlformats.org/officeDocument/2006/relationships/tags" Target="../tags/tag403.xml"/><Relationship Id="rId11" Type="http://schemas.openxmlformats.org/officeDocument/2006/relationships/image" Target="../media/image20.png"/><Relationship Id="rId10" Type="http://schemas.openxmlformats.org/officeDocument/2006/relationships/tags" Target="../tags/tag402.xml"/><Relationship Id="rId1" Type="http://schemas.openxmlformats.org/officeDocument/2006/relationships/tags" Target="../tags/tag39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tags" Target="../tags/tag40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" Type="http://schemas.openxmlformats.org/officeDocument/2006/relationships/tags" Target="../tags/tag42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tags" Target="../tags/tag425.xml"/><Relationship Id="rId21" Type="http://schemas.openxmlformats.org/officeDocument/2006/relationships/slideLayout" Target="../slideLayouts/slideLayout23.xml"/><Relationship Id="rId20" Type="http://schemas.openxmlformats.org/officeDocument/2006/relationships/tags" Target="../tags/tag436.xml"/><Relationship Id="rId2" Type="http://schemas.openxmlformats.org/officeDocument/2006/relationships/tags" Target="../tags/tag424.xml"/><Relationship Id="rId19" Type="http://schemas.openxmlformats.org/officeDocument/2006/relationships/tags" Target="../tags/tag435.xml"/><Relationship Id="rId18" Type="http://schemas.openxmlformats.org/officeDocument/2006/relationships/tags" Target="../tags/tag434.xml"/><Relationship Id="rId17" Type="http://schemas.openxmlformats.org/officeDocument/2006/relationships/image" Target="../media/image26.svg"/><Relationship Id="rId16" Type="http://schemas.openxmlformats.org/officeDocument/2006/relationships/image" Target="../media/image25.png"/><Relationship Id="rId15" Type="http://schemas.openxmlformats.org/officeDocument/2006/relationships/tags" Target="../tags/tag433.xml"/><Relationship Id="rId14" Type="http://schemas.openxmlformats.org/officeDocument/2006/relationships/tags" Target="../tags/tag432.xml"/><Relationship Id="rId13" Type="http://schemas.openxmlformats.org/officeDocument/2006/relationships/tags" Target="../tags/tag431.xml"/><Relationship Id="rId12" Type="http://schemas.openxmlformats.org/officeDocument/2006/relationships/tags" Target="../tags/tag430.xml"/><Relationship Id="rId11" Type="http://schemas.openxmlformats.org/officeDocument/2006/relationships/image" Target="../media/image24.svg"/><Relationship Id="rId10" Type="http://schemas.openxmlformats.org/officeDocument/2006/relationships/image" Target="../media/image23.png"/><Relationship Id="rId1" Type="http://schemas.openxmlformats.org/officeDocument/2006/relationships/tags" Target="../tags/tag42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443.xml"/><Relationship Id="rId7" Type="http://schemas.openxmlformats.org/officeDocument/2006/relationships/tags" Target="../tags/tag442.xml"/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4" Type="http://schemas.openxmlformats.org/officeDocument/2006/relationships/image" Target="../media/image18.png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8" Type="http://schemas.openxmlformats.org/officeDocument/2006/relationships/slideLayout" Target="../slideLayouts/slideLayout24.xml"/><Relationship Id="rId17" Type="http://schemas.openxmlformats.org/officeDocument/2006/relationships/tags" Target="../tags/tag450.xml"/><Relationship Id="rId16" Type="http://schemas.openxmlformats.org/officeDocument/2006/relationships/tags" Target="../tags/tag449.xml"/><Relationship Id="rId15" Type="http://schemas.openxmlformats.org/officeDocument/2006/relationships/tags" Target="../tags/tag448.xml"/><Relationship Id="rId14" Type="http://schemas.openxmlformats.org/officeDocument/2006/relationships/image" Target="../media/image19.png"/><Relationship Id="rId13" Type="http://schemas.openxmlformats.org/officeDocument/2006/relationships/tags" Target="../tags/tag447.xml"/><Relationship Id="rId12" Type="http://schemas.openxmlformats.org/officeDocument/2006/relationships/tags" Target="../tags/tag446.xml"/><Relationship Id="rId11" Type="http://schemas.openxmlformats.org/officeDocument/2006/relationships/tags" Target="../tags/tag445.xml"/><Relationship Id="rId10" Type="http://schemas.openxmlformats.org/officeDocument/2006/relationships/tags" Target="../tags/tag444.xml"/><Relationship Id="rId1" Type="http://schemas.openxmlformats.org/officeDocument/2006/relationships/tags" Target="../tags/tag43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tags" Target="../tags/tag27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image" Target="../media/image9.png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313.xml"/><Relationship Id="rId16" Type="http://schemas.openxmlformats.org/officeDocument/2006/relationships/tags" Target="../tags/tag312.xml"/><Relationship Id="rId15" Type="http://schemas.openxmlformats.org/officeDocument/2006/relationships/tags" Target="../tags/tag311.xml"/><Relationship Id="rId14" Type="http://schemas.openxmlformats.org/officeDocument/2006/relationships/image" Target="../media/image11.png"/><Relationship Id="rId13" Type="http://schemas.openxmlformats.org/officeDocument/2006/relationships/tags" Target="../tags/tag310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tags" Target="../tags/tag30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image" Target="../media/image11.png"/><Relationship Id="rId2" Type="http://schemas.openxmlformats.org/officeDocument/2006/relationships/tags" Target="../tags/tag315.xml"/><Relationship Id="rId14" Type="http://schemas.openxmlformats.org/officeDocument/2006/relationships/slideLayout" Target="../slideLayouts/slideLayout15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tags" Target="../tags/tag3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tags" Target="../tags/tag331.xml"/><Relationship Id="rId21" Type="http://schemas.openxmlformats.org/officeDocument/2006/relationships/slideLayout" Target="../slideLayouts/slideLayout16.xml"/><Relationship Id="rId20" Type="http://schemas.openxmlformats.org/officeDocument/2006/relationships/tags" Target="../tags/tag342.xml"/><Relationship Id="rId2" Type="http://schemas.openxmlformats.org/officeDocument/2006/relationships/tags" Target="../tags/tag330.xml"/><Relationship Id="rId19" Type="http://schemas.openxmlformats.org/officeDocument/2006/relationships/tags" Target="../tags/tag341.xml"/><Relationship Id="rId18" Type="http://schemas.openxmlformats.org/officeDocument/2006/relationships/tags" Target="../tags/tag340.xml"/><Relationship Id="rId17" Type="http://schemas.openxmlformats.org/officeDocument/2006/relationships/image" Target="../media/image17.svg"/><Relationship Id="rId16" Type="http://schemas.openxmlformats.org/officeDocument/2006/relationships/image" Target="../media/image16.png"/><Relationship Id="rId15" Type="http://schemas.openxmlformats.org/officeDocument/2006/relationships/tags" Target="../tags/tag339.xml"/><Relationship Id="rId14" Type="http://schemas.openxmlformats.org/officeDocument/2006/relationships/tags" Target="../tags/tag338.xml"/><Relationship Id="rId13" Type="http://schemas.openxmlformats.org/officeDocument/2006/relationships/tags" Target="../tags/tag337.xml"/><Relationship Id="rId12" Type="http://schemas.openxmlformats.org/officeDocument/2006/relationships/tags" Target="../tags/tag336.xml"/><Relationship Id="rId11" Type="http://schemas.openxmlformats.org/officeDocument/2006/relationships/image" Target="../media/image15.svg"/><Relationship Id="rId10" Type="http://schemas.openxmlformats.org/officeDocument/2006/relationships/image" Target="../media/image14.png"/><Relationship Id="rId1" Type="http://schemas.openxmlformats.org/officeDocument/2006/relationships/tags" Target="../tags/tag32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tags" Target="../tags/tag34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tags" Target="../tags/tag360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image" Target="../media/image18.png"/><Relationship Id="rId2" Type="http://schemas.openxmlformats.org/officeDocument/2006/relationships/tags" Target="../tags/tag35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62.xml"/><Relationship Id="rId1" Type="http://schemas.openxmlformats.org/officeDocument/2006/relationships/tags" Target="../tags/tag3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2025/12/24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解密大模型：生成式 AI 究竟是如何思考的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WPS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关键局限与风险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幻觉（Hallucination）机理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09600" y="2286000"/>
            <a:ext cx="7391400" cy="3962400"/>
            <a:chOff x="960" y="3600"/>
            <a:chExt cx="11640" cy="6240"/>
          </a:xfrm>
        </p:grpSpPr>
      </p:grpSp>
      <p:pic>
        <p:nvPicPr>
          <p:cNvPr id="17" name="内容占位符 16" descr="simple_default_03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35313" r="35313"/>
          <a:stretch>
            <a:fillRect/>
          </a:stretch>
        </p:blipFill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底层生成逻辑：概率驱动的“无中生有”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大模型作为概率生成系统，其核心机制是基于前文预测下一个最优token。当遇到知识盲区或信息不充分时，模型仍会依据统计规律“强行接龙”，导致虚构内容的生成，而非主动承认无知。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典型表现：细节翔实的虚构内容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300"/>
              <a:t>幻觉内容常具备高度迷惑性，表现为编造看似合理的事实，包括但不限于虚假的学术引文、不存在的数据、虚构的人物对话或情节，且语言流畅、细节丰富，难以直观辨别真伪。</a:t>
            </a:r>
            <a:endParaRPr lang="zh-CN" altLang="en-US" sz="1300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应对策略：多维度事实校验机制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 sz="1300"/>
              <a:t>降低幻觉风险需从技术与使用习惯双管齐下：技术层面可引入强制事实核查模块、要求模型引用可溯源资料；使用层面需养成交叉验证习惯，对关键信息通过权威渠道二次确认。</a:t>
            </a:r>
            <a:endParaRPr lang="zh-CN" altLang="en-US" sz="1300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其他局限</a:t>
            </a: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</p:grpSp>
      <p:sp>
        <p:nvSpPr>
          <p:cNvPr id="3" name="装饰  1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知识时效性缺失：静态训练数据的固有瓶颈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模型训练完成后知识即固定，无法自主更新，导致对训练截止日后的新事件、新数据、新政策等实时信息一无所知，需依赖外部插件（如搜索引擎）动态补充最新内容。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价值观偏差：人类反馈的分布局限性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RLHF过程中，人类标注员的价值观、文化背景和认知局限会被编码进模型。由于标注数据难以完全覆盖所有群体和场景，模型可能在特定问题上表现出与部分用户群体不符的价值观倾向。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可解释性挑战：千亿参数的“黑箱”困境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千亿级参数构成的复杂神经网络本质上是一个“黑箱”，其决策过程无法被精确追踪和解释。这导致模型行为难以预测，错误原因难以定位，安全风险排查和功能调试面临极大挑战。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未来趋势：多模态与智能体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多模态融合</a:t>
            </a:r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09600" y="1905000"/>
            <a:ext cx="10972800" cy="3962400"/>
            <a:chOff x="960" y="3000"/>
            <a:chExt cx="17280" cy="6240"/>
          </a:xfrm>
        </p:grpSpPr>
      </p:grpSp>
      <p:pic>
        <p:nvPicPr>
          <p:cNvPr id="22" name="图片占位符 21" descr="simple_default_05"/>
          <p:cNvPicPr>
            <a:picLocks noChangeAspect="1"/>
          </p:cNvPicPr>
          <p:nvPr>
            <p:ph type="pic" idx="16392"/>
            <p:custDataLst>
              <p:tags r:id="rId2"/>
            </p:custDataLst>
          </p:nvPr>
        </p:nvPicPr>
        <p:blipFill>
          <a:blip r:embed="rId3"/>
          <a:srcRect l="21875" r="21875"/>
          <a:stretch>
            <a:fillRect/>
          </a:stretch>
        </p:blipFill>
        <p:spPr>
          <a:xfrm>
            <a:off x="1473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模态扩展：从文本到多感官输入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1400"/>
              <a:t>突破纯文本限制，实现图像、音频、视频、3D模型等多模态信息的统一建模与理解，构建更贴近人类感知世界的智能系统。</a:t>
            </a:r>
            <a:endParaRPr lang="zh-CN" altLang="en-US" sz="1400"/>
          </a:p>
        </p:txBody>
      </p:sp>
      <p:pic>
        <p:nvPicPr>
          <p:cNvPr id="23" name="图片占位符 22" descr="simple_default_06"/>
          <p:cNvPicPr>
            <a:picLocks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53340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1700"/>
              <a:t>典型应用场景</a:t>
            </a:r>
            <a:endParaRPr lang="zh-CN" altLang="en-US" sz="1700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 sz="1400"/>
              <a:t>看图写作（根据图像生成描述性文字）、听音配图（为音频内容创作相关图像）、跨模态检索（用文本搜索图像/视频，或反之）、多模态内容创作（如视频自动剪辑配文）。</a:t>
            </a:r>
            <a:endParaRPr lang="zh-CN" altLang="en-US" sz="1400"/>
          </a:p>
        </p:txBody>
      </p:sp>
      <p:pic>
        <p:nvPicPr>
          <p:cNvPr id="24" name="图片占位符 23" descr="simple_default_04"/>
          <p:cNvPicPr>
            <a:picLocks noChangeAspect="1"/>
          </p:cNvPicPr>
          <p:nvPr>
            <p:ph type="pic" idx="16394"/>
            <p:custDataLst>
              <p:tags r:id="rId10"/>
            </p:custData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9194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1700"/>
              <a:t>技术核心架构</a:t>
            </a:r>
            <a:endParaRPr lang="zh-CN" altLang="en-US" sz="17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通过共享注意力层实现不同模态信息的深度交互与关联，辅以模态专用的编码器（将特定模态信息转为向量）和解码器（从向量生成特定模态信息），确保信息在模态间高效流转与转换。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智能体（Agent）化</a:t>
            </a: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2260600"/>
            <a:ext cx="10972800" cy="3251200"/>
            <a:chOff x="960" y="3560"/>
            <a:chExt cx="17280" cy="5120"/>
          </a:xfrm>
        </p:grpSpPr>
      </p:grpSp>
      <p:sp>
        <p:nvSpPr>
          <p:cNvPr id="3" name="装饰  1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角色定位：从被动问答到主动行动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1400"/>
              <a:t>模型从单纯的问答交互工具，进化为具备明确目标、能够主动规划并执行复杂任务的行动主体，拥有更强的自主性和任务闭环能力。</a:t>
            </a:r>
            <a:endParaRPr lang="zh-CN" altLang="en-US" sz="1400"/>
          </a:p>
        </p:txBody>
      </p:sp>
      <p:sp>
        <p:nvSpPr>
          <p:cNvPr id="7" name="装饰  5"/>
          <p:cNvSpPr>
            <a:spLocks noGrp="1"/>
          </p:cNvSpPr>
          <p:nvPr>
            <p:ph type="body" idx="1639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核心能力：工具调用与任务协同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能够自主识别任务需求，调用外部应用程序接口（API）如搜索引擎、预订系统、支付工具等，整合多源服务完成购票、数据分析、报告生成等端到端复杂任务。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 sz="1700"/>
              <a:t>未来展望：迈向具身智能</a:t>
            </a:r>
            <a:endParaRPr lang="zh-CN" altLang="en-US" sz="170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数字智能体（Digital Agent）是具身智能的重要前奏，未来有望通过对接实体机器人、物联网设备等，将决策与行动能力延伸至物理世界，实现对现实环境的感知、操作与改造。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课程总结与行动建议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核心要点回顾</a:t>
            </a:r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1600200"/>
            <a:ext cx="10972800" cy="4572000"/>
            <a:chOff x="960" y="2520"/>
            <a:chExt cx="17280" cy="7200"/>
          </a:xfrm>
        </p:grpSpPr>
      </p:grp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7" name="图片占位符 16" descr="base\assets\7"/>
          <p:cNvPicPr>
            <a:picLocks noChangeAspect="1"/>
          </p:cNvPicPr>
          <p:nvPr>
            <p:ph type="pic" idx="16392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1915160"/>
            <a:ext cx="487680" cy="48768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本质与架构：概率接龙与Transformer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大模型本质是基于概率的"文字接龙"机器，通过Transformer架构的Self-Attention机制动态捕捉语境关联，实现对前文的理解与下一个token的预测。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5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5" name="图片占位符 14" descr="base\assets\8"/>
          <p:cNvPicPr>
            <a:picLocks noChangeAspect="1"/>
          </p:cNvPicPr>
          <p:nvPr>
            <p:ph type="pic" idx="16394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960" y="3642360"/>
            <a:ext cx="487680" cy="48768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训练流水线：三阶段塑造智能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预训练让模型"博览群书"习得语言与世界知识，有监督微调使其学会"指令遵循"，人类反馈强化学习最终实现输出与人类价值观对齐（安全、有用、礼貌、无害）。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6" name="图片占位符 15" descr="base\assets\9"/>
          <p:cNvPicPr>
            <a:picLocks noChangeAspect="1"/>
          </p:cNvPicPr>
          <p:nvPr>
            <p:ph type="pic" idx="16396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" y="5369560"/>
            <a:ext cx="487680" cy="48768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固有特征与发展方向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幻觉是概率生成模型的固有特征，表现为知识盲区下的虚构事实；未来趋势聚焦多模态融合（文本、图像、音频等统一建模）与智能体化（从问答助手到目标驱动的行动者）。</a:t>
            </a:r>
            <a:endParaRPr lang="zh-CN" altLang="en-US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学习与实践建议</a:t>
            </a: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4" name="图片占位符 23" descr="simple_default_02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2188" r="2188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1900"/>
              <a:t>养成事实核查习惯</a:t>
            </a:r>
            <a:endParaRPr lang="zh-CN" altLang="en-US" sz="19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使用AI时，对关键信息（如引文、数据、案例）必须进行交叉验证，通过强制事实核查、引用可溯源资料等方式，降低幻觉带来的风险。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5" name="图片占位符 24" descr="simple_default_04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2188" r="2188"/>
          <a:stretch>
            <a:fillRect/>
          </a:stretch>
        </p:blipFill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关注前沿工具与平台体验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积极关注并体验多模态生成工具（如图文创作、跨模态检索）与智能体（Agent）平台，提前适应工作流自动化趋势，把握AI技术发展脉搏。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6" name="图片占位符 25" descr="simple_default_03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2188" r="2188"/>
          <a:stretch>
            <a:fillRect/>
          </a:stretch>
        </p:blipFill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理解局限是安全集成前提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深入认识大模型的知识静止性、价值观偏差、可解释性低等局限，是在科研与产业应用中安全、有效集成大模型，规避潜在风险的核心前提。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70350" y="1295400"/>
            <a:ext cx="7258050" cy="4267200"/>
            <a:chOff x="6410" y="2040"/>
            <a:chExt cx="11430" cy="672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大模型本质与核心架构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三阶段训练流水线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关键局限与风险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未来趋势：多模态与智能体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课程总结与行动建议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大模型本质与核心架构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什么是“大模型”</a:t>
            </a:r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5" name="图片占位符 24" descr="simple_default_05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781" r="781"/>
          <a:stretch>
            <a:fillRect/>
          </a:stretch>
        </p:blipFill>
        <p:spPr>
          <a:xfrm>
            <a:off x="914400" y="1828800"/>
            <a:ext cx="2844800" cy="1625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基于概率的“文字接龙”机器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大模型核心机制是给定前文，通过计算概率分布预测下一个token（如字词、符号），本质是高级的“续写”系统，而非真正理解语义。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6" name="图片占位符 25" descr="simple_default_06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781" r="781"/>
          <a:stretch>
            <a:fillRect/>
          </a:stretch>
        </p:blipFill>
        <p:spPr>
          <a:xfrm>
            <a:off x="4673600" y="1828800"/>
            <a:ext cx="2844800" cy="16256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 sz="1900"/>
              <a:t>海量知识的集成体</a:t>
            </a:r>
            <a:endParaRPr lang="zh-CN" altLang="en-US" sz="19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训练语料覆盖互联网级文本（网页、书籍、论文等），知识量远超个体人类，但以分布式参数形式存储，非结构化数据库。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7" name="图片占位符 26" descr="simple_default_01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781" r="781"/>
          <a:stretch>
            <a:fillRect/>
          </a:stretch>
        </p:blipFill>
        <p:spPr>
          <a:xfrm>
            <a:off x="8432800" y="1828800"/>
            <a:ext cx="2844800" cy="16256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 sz="1900"/>
              <a:t>创造性与幻觉的双刃剑</a:t>
            </a:r>
            <a:endParaRPr lang="zh-CN" altLang="en-US" sz="190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输出非简单查库，而是概率生成，故具备创作能力；但遇知识盲区时仍需“接龙”，可能编造看似合理却虚假的内容（幻觉）。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Transformer 与注意力机制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705600" y="2286000"/>
            <a:ext cx="4876800" cy="3962400"/>
            <a:chOff x="10560" y="3600"/>
            <a:chExt cx="7680" cy="6240"/>
          </a:xfrm>
        </p:grpSpPr>
      </p:grpSp>
      <p:pic>
        <p:nvPicPr>
          <p:cNvPr id="17" name="内容占位符 16" descr="simple_default_01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2635" r="22635"/>
          <a:stretch>
            <a:fillRect/>
          </a:stretch>
        </p:blipFill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Transformer架构的革命性突破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2017年Google提出，采用自注意力机制替代传统RNN/CNN，解决长序列依赖“遗忘”问题，成为现代大模型的标准架构。</a:t>
            </a:r>
            <a:endParaRPr lang="zh-CN" altLang="en-US" sz="1100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Self-Attention：动态语境捕捉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通过计算句子中每个词与其他所有词的关联权重，动态分配注意力，实现对上下文语义的精准理解，而非固定窗口分析。</a:t>
            </a:r>
            <a:endParaRPr lang="zh-CN" altLang="en-US" sz="1100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语境“理解”的实例：代词指代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例：“苹果熟了，它很甜”与“买了新苹果，它很流畅”中，模型通过Self-Attention准确识别“它”分别指代水果与手机，体现对语境的动态适配能力。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三阶段训练流水线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阶段1：预训练（Pre-training）</a:t>
            </a:r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5" name="图片占位符 14" descr="base\assets\1"/>
          <p:cNvPicPr>
            <a:picLocks noChangeAspect="1"/>
          </p:cNvPicPr>
          <p:nvPr>
            <p:ph type="pic" idx="16392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7200" y="2082800"/>
            <a:ext cx="1219200" cy="12192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核心目标：构建通用语言基础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通过海量文本数据学习语言规律、语法结构、世界知识和逻辑关系，形成基础语言理解与生成能力，如同"博览群书"的学习过程。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5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6" name="图片占位符 15" descr="base\assets\2"/>
          <p:cNvPicPr>
            <a:picLocks noChangeAspect="1"/>
          </p:cNvPicPr>
          <p:nvPr>
            <p:ph type="pic" idx="16394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6400" y="2082800"/>
            <a:ext cx="1219200" cy="12192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数据与算力特征：规模与消耗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数据来源涵盖万亿级网页、书籍、期刊、代码库等；训练需巨量算力支撑，典型大模型训练消耗可达千卡级GPU/TPU数月运行。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7" name="图片占位符 16" descr="base\assets\3"/>
          <p:cNvPicPr>
            <a:picLocks noChangeAspect="1"/>
          </p:cNvPicPr>
          <p:nvPr>
            <p:ph type="pic" idx="16396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45600" y="2082800"/>
            <a:ext cx="1219200" cy="12192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阶段局限：缺乏指令理解能力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模型主要掌握文本续写技能，无法理解人类指令意图，对特定问题可能出现答非所问、主题漂移或过度扩展等现象。</a:t>
            </a:r>
            <a:endParaRPr lang="zh-CN" altLang="en-US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阶段2：有监督微调（SFT）</a:t>
            </a: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09600" y="2082800"/>
            <a:ext cx="10972800" cy="3733800"/>
            <a:chOff x="960" y="3280"/>
            <a:chExt cx="17280" cy="58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数据构建：人工标注高质量样本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由领域专家编写结构化问答对，确保指令清晰、答案准确、格式规范，形成包含数千至数万条样本的监督数据集。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模式转换：从续写器到对话助手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通过调整模型参数，使模型学会识别指令类型、提取关键信息、生成针对性回答，实现从自由续写向指令驱动对话的模式转变。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700"/>
              <a:t>核心价值：提升指令遵循能力</a:t>
            </a:r>
            <a:endParaRPr lang="zh-CN" altLang="en-US" sz="17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显著降低答非所问概率，增强输出内容与用户需求的匹配度，为后续价值观对齐和能力优化奠定技术基础。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阶段3：人类反馈强化学习（RLHF）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53200" y="1524000"/>
            <a:ext cx="5029200" cy="4724400"/>
            <a:chOff x="10320" y="2400"/>
            <a:chExt cx="7920" cy="7440"/>
          </a:xfrm>
        </p:grpSpPr>
      </p:grpSp>
      <p:pic>
        <p:nvPicPr>
          <p:cNvPr id="14" name="内容占位符 13" descr="simple_default_0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7339" r="17339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奖励信号生成：人类偏好标注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针对相同输入生成多个候选答案，由人类评估员依据相关性、准确性、无害性等维度进行排序打分，构建偏好数据。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参数优化流程：奖励模型驱动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基于人类排序数据训练奖励模型（RM），再使用强化学习算法（如PPO），以奖励模型输出为优化目标更新语言模型参数。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核心目标：价值观对齐与安全保障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使模型输出符合人类伦理规范和价值观体系，确保回答安全无害、有用诚实、礼貌专业，有效降低有害信息生成风险。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145"/>
  <p:tag name="KSO_WM_TEMPLATE_CATEGORY" val="custom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3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  <p:tag name="KSO_WM_UNIT_ISNUMDGMTITLE" val="0"/>
  <p:tag name="KSO_WM_TEMPLATE_INDEX" val="40490145"/>
  <p:tag name="KSO_WM_TEMPLATE_CATEGORY" val="custom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0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0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de0accb327fa07f95a79c462ca933a969346408"/>
  <p:tag name="KSO_WM_NEWLAYOUT_GROUP_ID" val="layout_48"/>
  <p:tag name="KSO_WM_NEWLAYOUT_ID" val="slide_81d8e711c58b27d4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3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  <p:tag name="KSO_WM_UNIT_ISNUMDGMTITLE" val="0"/>
  <p:tag name="KSO_WM_TEMPLATE_INDEX" val="40490145"/>
  <p:tag name="KSO_WM_TEMPLATE_CATEGORY" val="custom"/>
</p:tagLst>
</file>

<file path=ppt/tags/tag11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TEMPLATE_INDEX" val="40490145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70db47ae35a532e4eb0575b7803cb4df7ede1b"/>
  <p:tag name="KSO_WM_NEWLAYOUT_GROUP_ID" val="layout_30"/>
  <p:tag name="KSO_WM_NEWLAYOUT_ID" val="slide_3d2465070914cbc5"/>
</p:tagLst>
</file>

<file path=ppt/tags/tag1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67151c24f19140b0d008286aa7a53e1de8fb7b"/>
  <p:tag name="KSO_WM_NEWLAYOUT_GROUP_ID" val="layout_39"/>
  <p:tag name="KSO_WM_NEWLAYOUT_ID" val="slide_b13232ea6ec1ed6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4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1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49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d31651b543ee1c97202e43f6efca7bec9868f52"/>
  <p:tag name="KSO_WM_NEWLAYOUT_GROUP_ID" val="layout_35"/>
  <p:tag name="KSO_WM_NEWLAYOUT_ID" val="slide_09fa9d62d592d9bc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4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  <p:tag name="KSO_WM_UNIT_ISNUMDGMTITLE" val="0"/>
  <p:tag name="KSO_WM_TEMPLATE_INDEX" val="40490145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936e226da0ea3bcee20f77f450a0aca3f126c89"/>
  <p:tag name="KSO_WM_NEWLAYOUT_GROUP_ID" val="layout_65"/>
  <p:tag name="KSO_WM_NEWLAYOUT_ID" val="slide_b40aca045d051e6b"/>
</p:tagLst>
</file>

<file path=ppt/tags/tag1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4*h_a*2_1"/>
  <p:tag name="KSO_WM_UNIT_LAYERLEVEL" val="1_1"/>
  <p:tag name="KSO_WM_TAG_VERSION" val="3.0"/>
  <p:tag name="KSO_WM_BEAUTIFY_FLAG" val="#wm#"/>
  <p:tag name="KSO_WM_UNIT_PRESET_TEXT" val="单击此处添加标题"/>
  <p:tag name="KSO_WM_TEMPLATE_INDEX" val="40490145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301efdf7fbb1266eb94d2ab86c540ca3ff8b7e"/>
  <p:tag name="KSO_WM_NEWLAYOUT_GROUP_ID" val="layout_6"/>
  <p:tag name="KSO_WM_NEWLAYOUT_ID" val="slide_acc7948a249ecb22"/>
</p:tagLst>
</file>

<file path=ppt/tags/tag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4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  <p:tag name="KSO_WM_UNIT_ISNUMDGMTITLE" val="0"/>
  <p:tag name="KSO_WM_TEMPLATE_INDEX" val="40490145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4*h_a*1_1"/>
  <p:tag name="KSO_WM_UNIT_LAYERLEVEL" val="1_1"/>
  <p:tag name="KSO_WM_TAG_VERSION" val="3.0"/>
  <p:tag name="KSO_WM_BEAUTIFY_FLAG" val="#wm#"/>
  <p:tag name="KSO_WM_UNIT_PRESET_TEXT" val="单击此处添加标题"/>
  <p:tag name="KSO_WM_TEMPLATE_INDEX" val="40490145"/>
  <p:tag name="KSO_WM_TEMPLATE_CATEGORY" val="custom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1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ae50f04f750c47f28534974585f8ee822fbf4e"/>
  <p:tag name="KSO_WM_NEWLAYOUT_GROUP_ID" val="layout_27"/>
  <p:tag name="KSO_WM_NEWLAYOUT_ID" val="slide_bbec08b93f7bcfad"/>
</p:tagLst>
</file>

<file path=ppt/tags/tag19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TEMPLATE_INDEX" val="40490145"/>
  <p:tag name="KSO_WM_TEMPLATE_CATEGORY" val="custom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TEMPLATE_INDEX" val="40490145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caa8063c2cd223f9e7b275a23af52e2ecac3ea3"/>
  <p:tag name="KSO_WM_NEWLAYOUT_GROUP_ID" val="layout_34"/>
  <p:tag name="KSO_WM_NEWLAYOUT_ID" val="slide_ee1cf869270fa626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e368861529c7e4d0548979ee5576753ac32410"/>
  <p:tag name="KSO_WM_NEWLAYOUT_GROUP_ID" val="layout_49"/>
  <p:tag name="KSO_WM_NEWLAYOUT_ID" val="slide_10d35a04bcb4fa26"/>
</p:tagLst>
</file>

<file path=ppt/tags/tag22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347c96e083f71321dbbc173df39c077981a4a7"/>
  <p:tag name="KSO_WM_NEWLAYOUT_GROUP_ID" val="layout_3"/>
  <p:tag name="KSO_WM_NEWLAYOUT_ID" val="slide_0576b72b971413eb"/>
</p:tagLst>
</file>

<file path=ppt/tags/tag23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TEMPLATE_INDEX" val="40490145"/>
  <p:tag name="KSO_WM_TEMPLATE_CATEGORY" val="custom"/>
</p:tagLst>
</file>

<file path=ppt/tags/tag240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44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48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24f08d35da2eb1a80f9c519b8673ffa9cda3043"/>
  <p:tag name="KSO_WM_NEWLAYOUT_GROUP_ID" val="layout_2"/>
  <p:tag name="KSO_WM_NEWLAYOUT_ID" val="slide_dbd12360534da726"/>
</p:tagLst>
</file>

<file path=ppt/tags/tag2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45"/>
  <p:tag name="KSO_WM_TEMPLATE_CATEGORY" val="custom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40490145"/>
  <p:tag name="KSO_WM_UNIT_ISNUMDGMTITLE" val="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40490145"/>
</p:tagLst>
</file>

<file path=ppt/tags/tag273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145"/>
  <p:tag name="KSO_WM_TEMPLATE_CATEGORY" val="custom"/>
  <p:tag name="KSO_WM_TEMPLATE_MASTER_TYPE" val="0"/>
  <p:tag name="KSO_WM_TAG_VERSION" val="3.0"/>
</p:tagLst>
</file>

<file path=ppt/tags/tag274.xml><?xml version="1.0" encoding="utf-8"?>
<p:tagLst xmlns:p="http://schemas.openxmlformats.org/presentationml/2006/main">
  <p:tag name="KSO_WM_AITEMPLATE_STYLE_ID" val="69796633058"/>
</p:tagLst>
</file>

<file path=ppt/tags/tag275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276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5fec47325e2d8a9024d63d6ca9d322673e22fe4a"/>
  <p:tag name="KSO_WM_NEWLAYOUT_ID" val="473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277.xml><?xml version="1.0" encoding="utf-8"?>
<p:tagLst xmlns:p="http://schemas.openxmlformats.org/presentationml/2006/main">
  <p:tag name="KSO_WM_UNIT_ISCONTENTSTITLE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278.xml><?xml version="1.0" encoding="utf-8"?>
<p:tagLst xmlns:p="http://schemas.openxmlformats.org/presentationml/2006/main">
  <p:tag name="KSO_WM_BEAUTIFY_FLAG" val="#wm#"/>
  <p:tag name="KSO_WM_SLIDE_HAS_MASK" val="0"/>
  <p:tag name="KSO_WM_SLIDE_ID" val="custom40490145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145"/>
  <p:tag name="KSO_WM_TEMPLATE_MASTER_TYPE" val="0"/>
  <p:tag name="KSO_WM_TEMPLATE_SLIDE_ID" val="slide_7d1b418b74e2b859"/>
  <p:tag name="KSO_WM_TEMPLATE_SUBCATEGORY" val="29"/>
  <p:tag name="KSO_WM_TEMPLATE_THUMBS_INDEX" val="1、9"/>
</p:tagLst>
</file>

<file path=ppt/tags/tag2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a050469bbe119d1d70fa46ee4c64293e35375bd"/>
  <p:tag name="KSO_WM_NEWLAYOUT_GROUP_ID" val="layout_1-5"/>
  <p:tag name="KSO_WM_NEWLAYOUT_ID" val="slide_cea45c27deb23863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8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28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2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29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29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TEMPLATE_FIGMA_ID" val="69796633058"/>
  <p:tag name="KSO_WM_TEMPLATE_SLIDE_ID" val="slide_cea45c27deb23863"/>
</p:tagLst>
</file>

<file path=ppt/tags/tag297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02b72f7ce60cfa211622395739e9331cea673b6"/>
  <p:tag name="KSO_WM_NEWLAYOUT_ID" val="478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298.xml><?xml version="1.0" encoding="utf-8"?>
<p:tagLst xmlns:p="http://schemas.openxmlformats.org/presentationml/2006/main">
  <p:tag name="KSO_WM_UNIT_PRESET_TEXT" val="PART-01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299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HAS_MASK" val="0"/>
  <p:tag name="KSO_WM_SLIDE_ID" val="custom40490145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3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de0accb327fa07f95a79c462ca933a969346408"/>
  <p:tag name="KSO_WM_NEWLAYOUT_GROUP_ID" val="layout_48"/>
  <p:tag name="KSO_WM_NEWLAYOUT_ID" val="slide_81d8e711c58b27d4"/>
  <p:tag name="KSO_WM_UNIT_PRESET_TEXT" val="单击此处添加标题"/>
</p:tagLst>
</file>

<file path=ppt/tags/tag3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s://ai-generator-dimension.wpscdn.cn/slide_res/20250326/simple_default_05.png&quot;}*galley_preset_ai_*1766590725656_150.1_ddde66e99a86-slide-3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0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s://ai-generator-dimension.wpscdn.cn/slide_res/20250326/simple_default_06.png&quot;}*galley_preset_ai_*1766590725656_150.1_ddde66e99a86-slide-3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0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7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  <p:tag name="KSO_WM_UNIT_ISNUMDGMTITLE" val="0"/>
  <p:tag name="KSO_WM_TEMPLATE_INDEX" val="40490145"/>
  <p:tag name="KSO_WM_TEMPLATE_CATEGORY" val="custom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ai_type&quot;:&quot;generate_ppt&quot;,&quot;id&quot;:&quot;https://ai-generator-dimension.wpscdn.cn/slide_res/20250326/simple_default_01.png&quot;}*galley_preset_ai_*1766590725656_150.1_ddde66e99a86-slide-3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13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81d8e711c58b27d4"/>
</p:tagLst>
</file>

<file path=ppt/tags/tag3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70db47ae35a532e4eb0575b7803cb4df7ede1b"/>
  <p:tag name="KSO_WM_NEWLAYOUT_GROUP_ID" val="layout_30"/>
  <p:tag name="KSO_WM_NEWLAYOUT_ID" val="slide_3d2465070914cbc5"/>
  <p:tag name="KSO_WM_UNIT_PRESET_TEXT" val="单击此处添加标题"/>
</p:tagLst>
</file>

<file path=ppt/tags/tag3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s://ai-generator-dimension.wpscdn.cn/slide_res/20250326/simple_default_01.png&quot;}*galley_preset_ai_*1766590725656_150.1_ddde66e99a86-slide-4"/>
</p:tagLst>
</file>

<file path=ppt/tags/tag3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1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2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3d2465070914cbc5"/>
</p:tagLst>
</file>

<file path=ppt/tags/tag326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02b72f7ce60cfa211622395739e9331cea673b6"/>
  <p:tag name="KSO_WM_NEWLAYOUT_ID" val="478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327.xml><?xml version="1.0" encoding="utf-8"?>
<p:tagLst xmlns:p="http://schemas.openxmlformats.org/presentationml/2006/main">
  <p:tag name="KSO_WM_UNIT_PRESET_TEXT" val="PART-01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328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HAS_MASK" val="0"/>
  <p:tag name="KSO_WM_SLIDE_ID" val="custom40490145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3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67151c24f19140b0d008286aa7a53e1de8fb7b"/>
  <p:tag name="KSO_WM_NEWLAYOUT_GROUP_ID" val="layout_39"/>
  <p:tag name="KSO_WM_NEWLAYOUT_ID" val="slide_b13232ea6ec1ed68"/>
  <p:tag name="KSO_WM_UNIT_PRESET_TEXT" val="单击此处添加标题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3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31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3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39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42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b13232ea6ec1ed68"/>
</p:tagLst>
</file>

<file path=ppt/tags/tag3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d31651b543ee1c97202e43f6efca7bec9868f52"/>
  <p:tag name="KSO_WM_NEWLAYOUT_GROUP_ID" val="layout_35"/>
  <p:tag name="KSO_WM_NEWLAYOUT_ID" val="slide_09fa9d62d592d9bc"/>
  <p:tag name="KSO_WM_UNIT_PRESET_TEXT" val="单击此处添加标题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8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  <p:tag name="KSO_WM_TEMPLATE_INDEX" val="40490145"/>
  <p:tag name="KSO_WM_TEMPLATE_CATEGORY" val="custom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09fa9d62d592d9bc"/>
</p:tagLst>
</file>

<file path=ppt/tags/tag3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936e226da0ea3bcee20f77f450a0aca3f126c89"/>
  <p:tag name="KSO_WM_NEWLAYOUT_GROUP_ID" val="layout_65"/>
  <p:tag name="KSO_WM_NEWLAYOUT_ID" val="slide_b40aca045d051e6b"/>
  <p:tag name="KSO_WM_UNIT_PRESET_TEXT" val="单击此处添加标题"/>
</p:tagLst>
</file>

<file path=ppt/tags/tag3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s://ai-generator-dimension.wpscdn.cn/slide_res/20250326/simple_default_02.png&quot;}*galley_preset_ai_*1766590725656_150.1_ddde66e99a86-slide-8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8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TEMPLATE_INDEX" val="40490145"/>
  <p:tag name="KSO_WM_TEMPLATE_CATEGORY" val="custom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2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b40aca045d051e6b"/>
</p:tagLst>
</file>

<file path=ppt/tags/tag363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02b72f7ce60cfa211622395739e9331cea673b6"/>
  <p:tag name="KSO_WM_NEWLAYOUT_ID" val="478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364.xml><?xml version="1.0" encoding="utf-8"?>
<p:tagLst xmlns:p="http://schemas.openxmlformats.org/presentationml/2006/main">
  <p:tag name="KSO_WM_UNIT_PRESET_TEXT" val="PART-01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365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HAS_MASK" val="0"/>
  <p:tag name="KSO_WM_SLIDE_ID" val="custom40490145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3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301efdf7fbb1266eb94d2ab86c540ca3ff8b7e"/>
  <p:tag name="KSO_WM_NEWLAYOUT_GROUP_ID" val="layout_6"/>
  <p:tag name="KSO_WM_NEWLAYOUT_ID" val="slide_acc7948a249ecb22"/>
  <p:tag name="KSO_WM_UNIT_PRESET_TEXT" val="单击此处添加标题"/>
</p:tagLst>
</file>

<file path=ppt/tags/tag3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s://ai-generator-dimension.wpscdn.cn/slide_res/20250326/simple_default_03.png&quot;}*galley_preset_ai_*1766590725656_150.1_ddde66e99a86-slide-10"/>
</p:tagLst>
</file>

<file path=ppt/tags/tag36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7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77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acc7948a249ecb22"/>
</p:tagLst>
</file>

<file path=ppt/tags/tag3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ae50f04f750c47f28534974585f8ee822fbf4e"/>
  <p:tag name="KSO_WM_NEWLAYOUT_GROUP_ID" val="layout_27"/>
  <p:tag name="KSO_WM_NEWLAYOUT_ID" val="slide_bbec08b93f7bcfad"/>
  <p:tag name="KSO_WM_UNIT_PRESET_TEXT" val="单击此处添加标题"/>
</p:tagLst>
</file>

<file path=ppt/tags/tag379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91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bbec08b93f7bcfad"/>
</p:tagLst>
</file>

<file path=ppt/tags/tag392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02b72f7ce60cfa211622395739e9331cea673b6"/>
  <p:tag name="KSO_WM_NEWLAYOUT_ID" val="478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393.xml><?xml version="1.0" encoding="utf-8"?>
<p:tagLst xmlns:p="http://schemas.openxmlformats.org/presentationml/2006/main">
  <p:tag name="KSO_WM_UNIT_PRESET_TEXT" val="PART-01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394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HAS_MASK" val="0"/>
  <p:tag name="KSO_WM_SLIDE_ID" val="custom40490145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3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caa8063c2cd223f9e7b275a23af52e2ecac3ea3"/>
  <p:tag name="KSO_WM_NEWLAYOUT_GROUP_ID" val="layout_34"/>
  <p:tag name="KSO_WM_NEWLAYOUT_ID" val="slide_ee1cf869270fa626"/>
  <p:tag name="KSO_WM_UNIT_PRESET_TEXT" val="单击此处添加标题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s://ai-generator-dimension.wpscdn.cn/slide_res/20250326/simple_default_05.png&quot;}*galley_preset_ai_*1766590725656_150.1_ddde66e99a86-slide-13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s://ai-generator-dimension.wpscdn.cn/slide_res/20250326/simple_default_06.png&quot;}*galley_preset_ai_*1766590725656_150.1_ddde66e99a86-slide-1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3.0"/>
  <p:tag name="KSO_WM_UNIT_ISNUMDGMTITLE" val="0"/>
  <p:tag name="KSO_WM_UNIT_NOCLEAR" val="0"/>
  <p:tag name="KSO_WM_TEMPLATE_INDEX" val="40490145"/>
  <p:tag name="KSO_WM_TEMPLATE_CATEGORY" val="custom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ai_type&quot;:&quot;generate_ppt&quot;,&quot;id&quot;:&quot;https://ai-generator-dimension.wpscdn.cn/slide_res/20250326/simple_default_04.png&quot;}*galley_preset_ai_*1766590725656_150.1_ddde66e99a86-slide-13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05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ee1cf869270fa626"/>
</p:tagLst>
</file>

<file path=ppt/tags/tag4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e368861529c7e4d0548979ee5576753ac32410"/>
  <p:tag name="KSO_WM_NEWLAYOUT_GROUP_ID" val="layout_49"/>
  <p:tag name="KSO_WM_NEWLAYOUT_ID" val="slide_10d35a04bcb4fa26"/>
  <p:tag name="KSO_WM_UNIT_PRESET_TEXT" val="单击此处添加标题"/>
</p:tagLst>
</file>

<file path=ppt/tags/tag40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3.0"/>
  <p:tag name="KSO_WM_UNIT_ISNUMDGMTITLE" val="0"/>
  <p:tag name="KSO_WM_UNIT_NOCLEAR" val="0"/>
  <p:tag name="KSO_WM_TEMPLATE_INDEX" val="40490145"/>
  <p:tag name="KSO_WM_TEMPLATE_CATEGORY" val="custom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9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10d35a04bcb4fa26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9*i*4"/>
  <p:tag name="KSO_WM_UNIT_LAYERLEVEL" val="1"/>
  <p:tag name="KSO_WM_TAG_VERSION" val="3.0"/>
  <p:tag name="KSO_WM_UNIT_CONTENT_GROUP_TYPE" val="contentchip"/>
  <p:tag name="KSO_WM_UNIT_ISNUMDGMTITLE" val="0"/>
  <p:tag name="KSO_WM_UNIT_NOCLEAR" val="0"/>
  <p:tag name="KSO_WM_TEMPLATE_INDEX" val="40490145"/>
  <p:tag name="KSO_WM_TEMPLATE_CATEGORY" val="custom"/>
</p:tagLst>
</file>

<file path=ppt/tags/tag420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02b72f7ce60cfa211622395739e9331cea673b6"/>
  <p:tag name="KSO_WM_NEWLAYOUT_ID" val="478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421.xml><?xml version="1.0" encoding="utf-8"?>
<p:tagLst xmlns:p="http://schemas.openxmlformats.org/presentationml/2006/main">
  <p:tag name="KSO_WM_UNIT_PRESET_TEXT" val="PART-01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422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HAS_MASK" val="0"/>
  <p:tag name="KSO_WM_SLIDE_ID" val="custom40490145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4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347c96e083f71321dbbc173df39c077981a4a7"/>
  <p:tag name="KSO_WM_NEWLAYOUT_GROUP_ID" val="layout_3"/>
  <p:tag name="KSO_WM_NEWLAYOUT_ID" val="slide_0576b72b971413eb"/>
  <p:tag name="KSO_WM_UNIT_PRESET_TEXT" val="单击此处添加标题"/>
</p:tagLst>
</file>

<file path=ppt/tags/tag42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5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29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9*i*5"/>
  <p:tag name="KSO_WM_UNIT_LAYERLEVEL" val="1"/>
  <p:tag name="KSO_WM_TAG_VERSION" val="3.0"/>
  <p:tag name="KSO_WM_UNIT_CONTENT_GROUP_TYPE" val="contentchip"/>
  <p:tag name="KSO_WM_UNIT_ISNUMDGMTITLE" val="0"/>
  <p:tag name="KSO_WM_UNIT_NOCLEAR" val="0"/>
  <p:tag name="KSO_WM_TEMPLATE_INDEX" val="40490145"/>
  <p:tag name="KSO_WM_TEMPLATE_CATEGORY" val="custom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33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6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0576b72b971413eb"/>
</p:tagLst>
</file>

<file path=ppt/tags/tag4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24f08d35da2eb1a80f9c519b8673ffa9cda3043"/>
  <p:tag name="KSO_WM_NEWLAYOUT_GROUP_ID" val="layout_2"/>
  <p:tag name="KSO_WM_NEWLAYOUT_ID" val="slide_dbd12360534da726"/>
  <p:tag name="KSO_WM_UNIT_PRESET_TEXT" val="单击此处添加标题"/>
</p:tagLst>
</file>

<file path=ppt/tags/tag4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s://ai-generator-dimension.wpscdn.cn/slide_res/20250326/simple_default_02.png&quot;}*galley_preset_ai_*1766590725656_150.1_ddde66e99a86-slide-17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9*i*6"/>
  <p:tag name="KSO_WM_UNIT_LAYERLEVEL" val="1"/>
  <p:tag name="KSO_WM_TAG_VERSION" val="3.0"/>
  <p:tag name="KSO_WM_UNIT_ISNUMDGMTITLE" val="0"/>
  <p:tag name="KSO_WM_UNIT_NOCLEAR" val="0"/>
  <p:tag name="KSO_WM_TEMPLATE_INDEX" val="40490145"/>
  <p:tag name="KSO_WM_TEMPLATE_CATEGORY" val="custom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s://ai-generator-dimension.wpscdn.cn/slide_res/20250326/simple_default_04.png&quot;}*galley_preset_ai_*1766590725656_150.1_ddde66e99a86-slide-17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ai_type&quot;:&quot;generate_ppt&quot;,&quot;id&quot;:&quot;https://ai-generator-dimension.wpscdn.cn/slide_res/20250326/simple_default_03.png&quot;}*galley_preset_ai_*1766590725656_150.1_ddde66e99a86-slide-17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4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450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3058"/>
  <p:tag name="KSO_WM_TEMPLATE_SLIDE_ID" val="slide_dbd12360534da726"/>
</p:tagLst>
</file>

<file path=ppt/tags/tag451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452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0dcb08627f650776d9f7c250fb581566293a3ff"/>
  <p:tag name="KSO_WM_NEWLAYOUT_ID" val="485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453.xml><?xml version="1.0" encoding="utf-8"?>
<p:tagLst xmlns:p="http://schemas.openxmlformats.org/presentationml/2006/main">
  <p:tag name="KSO_WM_BEAUTIFY_FLAG" val="#wm#"/>
  <p:tag name="KSO_WM_TEMPLATE_CATEGORY" val="custom"/>
  <p:tag name="KSO_WM_TEMPLATE_INDEX" val="40490145"/>
  <p:tag name="KSO_WM_SLIDE_HAS_MASK" val="0"/>
  <p:tag name="KSO_WM_SLIDE_ID" val="custom40490145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47de9d0eaa58c516"/>
  <p:tag name="KSO_WM_TEMPLATE_SUBCATEGORY" val="29"/>
</p:tagLst>
</file>

<file path=ppt/tags/tag454.xml><?xml version="1.0" encoding="utf-8"?>
<p:tagLst xmlns:p="http://schemas.openxmlformats.org/presentationml/2006/main">
  <p:tag name="KSO_WM_PRESENTATION_SOURCE" val="WPPAIGeneratePPT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47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49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5fec47325e2d8a9024d63d6ca9d322673e22fe4a"/>
  <p:tag name="KSO_WM_NEWLAYOUT_ID" val="473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50.xml><?xml version="1.0" encoding="utf-8"?>
<p:tagLst xmlns:p="http://schemas.openxmlformats.org/presentationml/2006/main">
  <p:tag name="KSO_WM_UNIT_ISCONTENTSTITLE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UNIT_TYPE" val="i"/>
  <p:tag name="KSO_WM_UNIT_INDEX" val="2"/>
  <p:tag name="KSO_WM_UNIT_ISNUMDGMTITLE" val="0"/>
  <p:tag name="KSO_WM_UNIT_NOCLEAR" val="0"/>
  <p:tag name="KSO_WM_TEMPLATE_INDEX" val="40490145"/>
  <p:tag name="KSO_WM_TEMPLATE_CATEGORY" val="custom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UNIT_TYPE" val="i"/>
  <p:tag name="KSO_WM_UNIT_INDEX" val="3"/>
  <p:tag name="KSO_WM_UNIT_ISNUMDGMTITLE" val="0"/>
  <p:tag name="KSO_WM_UNIT_NOCLEAR" val="0"/>
  <p:tag name="KSO_WM_TEMPLATE_INDEX" val="40490145"/>
  <p:tag name="KSO_WM_TEMPLATE_CATEGORY" val="custom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3.0"/>
  <p:tag name="KSO_WM_UNIT_TYPE" val="i"/>
  <p:tag name="KSO_WM_UNIT_INDEX" val="4"/>
  <p:tag name="KSO_WM_UNIT_CONTENT_GROUP_TYPE" val="contentchip"/>
  <p:tag name="KSO_WM_UNIT_ISNUMDGMTITLE" val="0"/>
  <p:tag name="KSO_WM_UNIT_NOCLEAR" val="0"/>
  <p:tag name="KSO_WM_TEMPLATE_INDEX" val="40490145"/>
  <p:tag name="KSO_WM_TEMPLATE_CATEGORY" val="custom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57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02b72f7ce60cfa211622395739e9331cea673b6"/>
  <p:tag name="KSO_WM_NEWLAYOUT_ID" val="478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58.xml><?xml version="1.0" encoding="utf-8"?>
<p:tagLst xmlns:p="http://schemas.openxmlformats.org/presentationml/2006/main">
  <p:tag name="KSO_WM_UNIT_PRESET_TEXT" val="PART-01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  <p:tag name="KSO_WM_UNIT_ISNUMDGMTITLE" val="0"/>
  <p:tag name="KSO_WM_UNIT_NOCLEAR" val="0"/>
  <p:tag name="KSO_WM_TEMPLATE_INDEX" val="40490145"/>
  <p:tag name="KSO_WM_TEMPLATE_CATEGORY" val="custom"/>
</p:tagLst>
</file>

<file path=ppt/tags/tag6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TEMPLATE_INDEX" val="40490145"/>
  <p:tag name="KSO_WM_TEMPLATE_CATEGORY" val="custom"/>
</p:tagLst>
</file>

<file path=ppt/tags/tag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  <p:tag name="KSO_WM_UNIT_ISNUMDGMTITLE" val="0"/>
  <p:tag name="KSO_WM_UNIT_NOCLEAR" val="0"/>
  <p:tag name="KSO_WM_TEMPLATE_INDEX" val="40490145"/>
  <p:tag name="KSO_WM_TEMPLATE_CATEGORY" val="custom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  <p:tag name="KSO_WM_UNIT_ISNUMDGMTITLE" val="0"/>
  <p:tag name="KSO_WM_UNIT_NOCLEAR" val="0"/>
  <p:tag name="KSO_WM_TEMPLATE_INDEX" val="40490145"/>
  <p:tag name="KSO_WM_TEMPLATE_CATEGORY" val="custom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  <p:tag name="KSO_WM_UNIT_ISNUMDGMTITLE" val="0"/>
  <p:tag name="KSO_WM_UNIT_NOCLEAR" val="0"/>
  <p:tag name="KSO_WM_TEMPLATE_INDEX" val="40490145"/>
  <p:tag name="KSO_WM_TEMPLATE_CATEGORY" val="custom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UNIT_ISNUMDGMTITLE" val="0"/>
  <p:tag name="KSO_WM_UNIT_NOCLEAR" val="0"/>
  <p:tag name="KSO_WM_TEMPLATE_INDEX" val="40490145"/>
  <p:tag name="KSO_WM_TEMPLATE_CATEGORY" val="custom"/>
</p:tagLst>
</file>

<file path=ppt/tags/tag67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68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0dcb08627f650776d9f7c250fb581566293a3ff"/>
  <p:tag name="KSO_WM_NEWLAYOUT_ID" val="485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45"/>
  <p:tag name="KSO_WM_TEMPLATE_CATEGORY" val="custom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be64ec3495902eb862ea1b4c5b44989e579d6eb"/>
  <p:tag name="KSO_WM_NEWLAYOUT_ID" val="1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7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7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45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a050469bbe119d1d70fa46ee4c64293e35375bd"/>
  <p:tag name="KSO_WM_NEWLAYOUT_GROUP_ID" val="layout_1-5"/>
  <p:tag name="KSO_WM_NEWLAYOUT_ID" val="slide_cea45c27deb23863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9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9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9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heme/theme1.xml><?xml version="1.0" encoding="utf-8"?>
<a:theme xmlns:a="http://schemas.openxmlformats.org/drawingml/2006/main" name="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2964</Words>
  <Application>WPS 演示</Application>
  <PresentationFormat>宽屏</PresentationFormat>
  <Paragraphs>284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Normal</vt:lpstr>
      <vt:lpstr>MiSans Heavy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神</cp:lastModifiedBy>
  <cp:revision>157</cp:revision>
  <dcterms:created xsi:type="dcterms:W3CDTF">2019-06-19T02:08:00Z</dcterms:created>
  <dcterms:modified xsi:type="dcterms:W3CDTF">2025-12-24T15:40:57Z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2C719941E08C46C6A06A0170B8A84F95_11</vt:lpwstr>
  </property>
  <property fmtid="{D5CDD505-2E9C-101B-9397-08002B2CF9AE}" pid="4" name="KSOTemplateUUID">
    <vt:lpwstr>v1.0_ai_69796633058</vt:lpwstr>
  </property>
</Properties>
</file>